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1;&#1080;&#1089;&#1090;%20Microsoft%20Excel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Обследованнные на ТПМПК (дошкольное отделение) г.о. Щёлково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4000"/>
                    <a:satMod val="105000"/>
                    <a:lumMod val="102000"/>
                  </a:schemeClr>
                </a:gs>
                <a:gs pos="100000">
                  <a:schemeClr val="accent1">
                    <a:shade val="74000"/>
                    <a:satMod val="128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1636</c:v>
                </c:pt>
                <c:pt idx="1">
                  <c:v>1339</c:v>
                </c:pt>
                <c:pt idx="2">
                  <c:v>776</c:v>
                </c:pt>
                <c:pt idx="3">
                  <c:v>1378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CC86-475E-81A7-1EBD99F3BEC9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94000"/>
                    <a:satMod val="105000"/>
                    <a:lumMod val="102000"/>
                  </a:schemeClr>
                </a:gs>
                <a:gs pos="100000">
                  <a:schemeClr val="accent2">
                    <a:shade val="74000"/>
                    <a:satMod val="128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</c:strCache>
            </c:strRef>
          </c:cat>
          <c:val>
            <c:numRef>
              <c:f>Sheet1!$C$4:$C$7</c:f>
              <c:numCache>
                <c:formatCode>General</c:formatCode>
                <c:ptCount val="4"/>
                <c:pt idx="0">
                  <c:v>45</c:v>
                </c:pt>
                <c:pt idx="1">
                  <c:v>48</c:v>
                </c:pt>
                <c:pt idx="2">
                  <c:v>37</c:v>
                </c:pt>
                <c:pt idx="3">
                  <c:v>49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1-CC86-475E-81A7-1EBD99F3BE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6875360"/>
        <c:axId val="408008728"/>
        <c:axId val="0"/>
      </c:bar3DChart>
      <c:catAx>
        <c:axId val="40687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008728"/>
        <c:crosses val="autoZero"/>
        <c:auto val="1"/>
        <c:lblAlgn val="ctr"/>
        <c:lblOffset val="100"/>
        <c:noMultiLvlLbl val="0"/>
      </c:catAx>
      <c:valAx>
        <c:axId val="40800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87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87E31-9B82-4774-8B6E-1FF7B4274986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5D004-9DAA-4E19-8751-FF6307D2F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2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33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86639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970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52556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22362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97243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02799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8531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8145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950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01120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476662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1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1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9219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84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13.04.2022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D938-4B20-4712-89DA-A8723B4BA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74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dSaZ-wVOTgg&amp;t=526s" TargetMode="External"/><Relationship Id="rId13" Type="http://schemas.openxmlformats.org/officeDocument/2006/relationships/hyperlink" Target="https://www.youtube.com/watch?v=dSaZ-wVOTgg&amp;t=1086s" TargetMode="External"/><Relationship Id="rId3" Type="http://schemas.openxmlformats.org/officeDocument/2006/relationships/hyperlink" Target="https://www.youtube.com/hashtag/%D0%BA%D0%BE%D1%80%D1%80%D0%B5%D0%BA%D1%86%D0%B8%D1%8F" TargetMode="External"/><Relationship Id="rId7" Type="http://schemas.openxmlformats.org/officeDocument/2006/relationships/hyperlink" Target="https://www.youtube.com/watch?v=dSaZ-wVOTgg&amp;t=361s" TargetMode="External"/><Relationship Id="rId12" Type="http://schemas.openxmlformats.org/officeDocument/2006/relationships/hyperlink" Target="https://www.youtube.com/watch?v=dSaZ-wVOTgg&amp;t=860s" TargetMode="External"/><Relationship Id="rId2" Type="http://schemas.openxmlformats.org/officeDocument/2006/relationships/hyperlink" Target="https://www.youtube.com/watch?v=dSaZ-wVOTgg&amp;t=8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SaZ-wVOTgg&amp;t=246s" TargetMode="External"/><Relationship Id="rId11" Type="http://schemas.openxmlformats.org/officeDocument/2006/relationships/hyperlink" Target="https://www.youtube.com/watch?v=dSaZ-wVOTgg&amp;t=777s" TargetMode="External"/><Relationship Id="rId5" Type="http://schemas.openxmlformats.org/officeDocument/2006/relationships/hyperlink" Target="https://www.youtube.com/watch?v=dSaZ-wVOTgg&amp;t=5s" TargetMode="External"/><Relationship Id="rId10" Type="http://schemas.openxmlformats.org/officeDocument/2006/relationships/hyperlink" Target="https://www.youtube.com/watch?v=dSaZ-wVOTgg&amp;t=694s" TargetMode="External"/><Relationship Id="rId4" Type="http://schemas.openxmlformats.org/officeDocument/2006/relationships/hyperlink" Target="https://www.youtube.com/hashtag/%D0%BF%D1%81%D0%B8%D1%85%D0%B8%D0%B0%D1%82%D1%80%D0%B8%D1%8F" TargetMode="External"/><Relationship Id="rId9" Type="http://schemas.openxmlformats.org/officeDocument/2006/relationships/hyperlink" Target="https://www.youtube.com/watch?v=dSaZ-wVOTgg&amp;t=575s" TargetMode="External"/><Relationship Id="rId14" Type="http://schemas.openxmlformats.org/officeDocument/2006/relationships/hyperlink" Target="https://www.youtube.com/watch?v=dSaZ-wVOTgg&amp;t=1292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69-%D0%B9_%D0%92%D0%B5%D0%BD%D0%B5%D1%86%D0%B8%D0%B0%D0%BD%D1%81%D0%BA%D0%B8%D0%B9_%D0%BA%D0%B8%D0%BD%D0%BE%D1%84%D0%B5%D1%81%D1%82%D0%B8%D0%B2%D0%B0%D0%BB%D1%8C" TargetMode="External"/><Relationship Id="rId2" Type="http://schemas.openxmlformats.org/officeDocument/2006/relationships/hyperlink" Target="https://ru.wikipedia.org/wiki/%D0%90%D1%80%D0%BA%D1%83%D1%81,_%D0%9B%D1%8E%D0%B1%D0%BE%D0%B2%D1%8C_%D0%AE%D1%80%D1%8C%D0%B5%D0%B2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0%D0%BD%D1%82%D0%BE%D0%BD_%D1%82%D1%83%D1%82_%D1%80%D1%8F%D0%B4%D0%BE%D0%BC#cite_note-2" TargetMode="External"/><Relationship Id="rId4" Type="http://schemas.openxmlformats.org/officeDocument/2006/relationships/hyperlink" Target="https://ru.wikipedia.org/wiki/%D0%90%D0%BD%D1%82%D0%BE%D0%BD_%D1%82%D1%83%D1%82_%D1%80%D1%8F%D0%B4%D0%BE%D0%BC#cite_note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F967C-EE4E-4470-BE5B-F7C053F92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5534"/>
            <a:ext cx="9144000" cy="2290439"/>
          </a:xfrm>
        </p:spPr>
        <p:txBody>
          <a:bodyPr>
            <a:noAutofit/>
          </a:bodyPr>
          <a:lstStyle/>
          <a:p>
            <a:r>
              <a:rPr lang="ru-RU" sz="3600" kern="0" cap="all" spc="75" dirty="0"/>
              <a:t>РАССТРОЙСТВА АУТИСТИЧЕСКОГО СПЕКТРА: что могут сделать родители, чтобы помочь своему ребенку?</a:t>
            </a:r>
            <a:br>
              <a:rPr lang="ru-RU" sz="3600" kern="0" cap="all" spc="75" dirty="0"/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DF7683-9577-4AAE-8EE7-770C2E46D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2830" y="3888344"/>
            <a:ext cx="4995169" cy="1655762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ТКАЧ ТАТЬЯНА НИКОЛАЕВНА,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ЗАМЕСТИТЕЛЬ ДИРЕКТОРА ПО ВМР, ВОСПИТАТЕЛЬ</a:t>
            </a:r>
          </a:p>
          <a:p>
            <a:endParaRPr lang="ru-RU" dirty="0"/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B4416D0B-3C0B-4EA4-8CA7-44E38A7E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CA40A5-ADD7-45F9-8D00-7FCB83E5D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0" y="53687"/>
            <a:ext cx="1800000" cy="18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ECB483F-7FC2-419A-BFCD-BDB4034F5D26}"/>
              </a:ext>
            </a:extLst>
          </p:cNvPr>
          <p:cNvSpPr/>
          <p:nvPr/>
        </p:nvSpPr>
        <p:spPr>
          <a:xfrm>
            <a:off x="2686977" y="645910"/>
            <a:ext cx="9013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Структурное подразделение: «Детский сад «Малыш» МАОУ СОШ №16 городского округа Щёлково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8114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77680-DC22-4CB3-9E71-6AFD8F08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Вылечить нельзя! Компенсировать можно!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D629AA-68B5-44A4-87CA-DD08661C1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Аутизм – это не одна болезнь, а группа сходных внешне видимых симптомов</a:t>
            </a:r>
          </a:p>
          <a:p>
            <a:r>
              <a:rPr lang="ru-RU" dirty="0"/>
              <a:t>Проявления и причины:</a:t>
            </a:r>
          </a:p>
          <a:p>
            <a:pPr marL="0" indent="0">
              <a:buNone/>
            </a:pPr>
            <a:r>
              <a:rPr lang="ru-RU" dirty="0"/>
              <a:t>- Близкородственный к шизофрении по механизмам (синдром </a:t>
            </a:r>
            <a:r>
              <a:rPr lang="ru-RU" dirty="0" err="1"/>
              <a:t>Каннера</a:t>
            </a:r>
            <a:r>
              <a:rPr lang="ru-RU" dirty="0"/>
              <a:t>, </a:t>
            </a:r>
            <a:r>
              <a:rPr lang="ru-RU" dirty="0" err="1"/>
              <a:t>Аспергера</a:t>
            </a:r>
            <a:r>
              <a:rPr lang="ru-RU" dirty="0"/>
              <a:t>);</a:t>
            </a:r>
          </a:p>
          <a:p>
            <a:pPr>
              <a:buFontTx/>
              <a:buChar char="-"/>
            </a:pPr>
            <a:r>
              <a:rPr lang="ru-RU" dirty="0"/>
              <a:t>Генетически обусловленный (синдром </a:t>
            </a:r>
            <a:r>
              <a:rPr lang="ru-RU" dirty="0" err="1"/>
              <a:t>Ретта</a:t>
            </a:r>
            <a:r>
              <a:rPr lang="ru-RU" dirty="0"/>
              <a:t>);</a:t>
            </a:r>
          </a:p>
          <a:p>
            <a:pPr>
              <a:buFontTx/>
              <a:buChar char="-"/>
            </a:pPr>
            <a:r>
              <a:rPr lang="ru-RU" dirty="0"/>
              <a:t>Повреждения нервной системы на ранних этапах развития (от 1 года до 3 лет), в том числе </a:t>
            </a:r>
            <a:r>
              <a:rPr lang="ru-RU" dirty="0" err="1"/>
              <a:t>поствакцинационный</a:t>
            </a:r>
            <a:r>
              <a:rPr lang="ru-RU" dirty="0"/>
              <a:t> эффект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FC8332-8E00-4C61-BFA5-66294FE5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</p:spTree>
    <p:extLst>
      <p:ext uri="{BB962C8B-B14F-4D97-AF65-F5344CB8AC3E}">
        <p14:creationId xmlns:p14="http://schemas.microsoft.com/office/powerpoint/2010/main" val="90102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B9575-9EDE-411D-8FDF-95C0CF39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Статистика по выявленным детям с РАС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3FD4E1-1011-404F-8B37-3AA3073A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FECE8E9-9306-4D5A-81FB-75E05AC14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185961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32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7F529-52F2-4F1B-8C02-F39FEACA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Простые способы помощи ребенку с РАС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3A3E2C-47D0-43D9-A8E4-E9D2CAF9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cap="all" dirty="0"/>
              <a:t>Начинайте действовать сразу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cap="all" dirty="0"/>
              <a:t>Перестраиваемся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b="1" cap="all" dirty="0"/>
              <a:t>Не изолируйте ребенка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b="1" cap="all" dirty="0"/>
              <a:t>Образовывайтесь</a:t>
            </a:r>
          </a:p>
          <a:p>
            <a:pPr marL="0" indent="0">
              <a:buNone/>
            </a:pPr>
            <a:r>
              <a:rPr lang="ru-RU" b="1" dirty="0"/>
              <a:t>5. Подготовьтесь к разговору с ребенком</a:t>
            </a:r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b="1" cap="all" dirty="0"/>
              <a:t>Подумайте о себе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AC999C-1985-46AF-89C4-1DB7760E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</p:spTree>
    <p:extLst>
      <p:ext uri="{BB962C8B-B14F-4D97-AF65-F5344CB8AC3E}">
        <p14:creationId xmlns:p14="http://schemas.microsoft.com/office/powerpoint/2010/main" val="46168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87AD7-DC5A-4173-8E8C-0437BC31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«Не болезнь, а состояние души»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7BBC07-B8FA-48CC-8A53-9C4328666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Видео: Нежелательное поведение, откаты, ОКР при РАС (А. О. </a:t>
            </a:r>
            <a:r>
              <a:rPr lang="ru-RU" dirty="0" err="1"/>
              <a:t>Дробинская</a:t>
            </a:r>
            <a:r>
              <a:rPr lang="ru-RU" dirty="0"/>
              <a:t>)</a:t>
            </a:r>
          </a:p>
          <a:p>
            <a:r>
              <a:rPr lang="en-US" dirty="0">
                <a:hlinkClick r:id="rId2"/>
              </a:rPr>
              <a:t>https://www.youtube.com/watch?v=dSaZ-wVOTgg&amp;t=8s</a:t>
            </a:r>
            <a:endParaRPr lang="ru-RU" dirty="0"/>
          </a:p>
          <a:p>
            <a:r>
              <a:rPr lang="ru-RU" dirty="0">
                <a:hlinkClick r:id="rId3"/>
              </a:rPr>
              <a:t>АНЯ С ЛУНЫ: #коррекция</a:t>
            </a:r>
            <a:r>
              <a:rPr lang="ru-RU" dirty="0"/>
              <a:t> </a:t>
            </a:r>
            <a:r>
              <a:rPr lang="ru-RU" dirty="0">
                <a:hlinkClick r:id="rId4"/>
              </a:rPr>
              <a:t>#психиатрия</a:t>
            </a:r>
            <a:r>
              <a:rPr lang="ru-RU" dirty="0"/>
              <a:t> Фрагмент беседы с Анной Олеговной </a:t>
            </a:r>
            <a:r>
              <a:rPr lang="ru-RU" dirty="0" err="1"/>
              <a:t>Дробинской</a:t>
            </a:r>
            <a:r>
              <a:rPr lang="ru-RU" dirty="0"/>
              <a:t>, замечательным детским психиатром. Обсуждаем, что такое откат или регресс, является ли нежелательное поведение откатом, может ли обсессивно-</a:t>
            </a:r>
            <a:r>
              <a:rPr lang="ru-RU" dirty="0" err="1"/>
              <a:t>компульсивное</a:t>
            </a:r>
            <a:r>
              <a:rPr lang="ru-RU" dirty="0"/>
              <a:t> расстройство послужить причиной нежелательного поведения? </a:t>
            </a:r>
            <a:r>
              <a:rPr lang="ru-RU" dirty="0">
                <a:hlinkClick r:id="rId5"/>
              </a:rPr>
              <a:t>00:05</a:t>
            </a:r>
            <a:r>
              <a:rPr lang="ru-RU" dirty="0"/>
              <a:t> Откат или регресс - что это и отчего бывает </a:t>
            </a:r>
            <a:r>
              <a:rPr lang="ru-RU" dirty="0">
                <a:hlinkClick r:id="rId6"/>
              </a:rPr>
              <a:t>04:06</a:t>
            </a:r>
            <a:r>
              <a:rPr lang="ru-RU" dirty="0"/>
              <a:t> Могут ли внешние причины привести к регрессу </a:t>
            </a:r>
            <a:r>
              <a:rPr lang="ru-RU" dirty="0">
                <a:hlinkClick r:id="rId7"/>
              </a:rPr>
              <a:t>06:01</a:t>
            </a:r>
            <a:r>
              <a:rPr lang="ru-RU" dirty="0"/>
              <a:t> Почему прогресс в различных навыках часто сопровождается ухудшением поведения? </a:t>
            </a:r>
            <a:r>
              <a:rPr lang="ru-RU" dirty="0">
                <a:hlinkClick r:id="rId8"/>
              </a:rPr>
              <a:t>08:46</a:t>
            </a:r>
            <a:r>
              <a:rPr lang="ru-RU" dirty="0"/>
              <a:t> Всегда ли при регрессе теряются навыки? </a:t>
            </a:r>
            <a:r>
              <a:rPr lang="ru-RU" dirty="0">
                <a:hlinkClick r:id="rId9"/>
              </a:rPr>
              <a:t>09:35</a:t>
            </a:r>
            <a:r>
              <a:rPr lang="ru-RU" dirty="0"/>
              <a:t> Почему при общем прогрессе иногда усиливаются </a:t>
            </a:r>
            <a:r>
              <a:rPr lang="ru-RU" dirty="0" err="1"/>
              <a:t>аутостимуляции</a:t>
            </a:r>
            <a:r>
              <a:rPr lang="ru-RU" dirty="0"/>
              <a:t>? </a:t>
            </a:r>
            <a:r>
              <a:rPr lang="ru-RU" dirty="0">
                <a:hlinkClick r:id="rId10"/>
              </a:rPr>
              <a:t>11:34</a:t>
            </a:r>
            <a:r>
              <a:rPr lang="ru-RU" dirty="0"/>
              <a:t> Может ли ОКР быть причиной нежелательного поведения при РАС? </a:t>
            </a:r>
            <a:r>
              <a:rPr lang="ru-RU" dirty="0">
                <a:hlinkClick r:id="rId11"/>
              </a:rPr>
              <a:t>12:57</a:t>
            </a:r>
            <a:r>
              <a:rPr lang="ru-RU" dirty="0"/>
              <a:t> Как родитель невольно может подкрепить нежелательное поведение? </a:t>
            </a:r>
            <a:r>
              <a:rPr lang="ru-RU" dirty="0">
                <a:hlinkClick r:id="rId12"/>
              </a:rPr>
              <a:t>14:20</a:t>
            </a:r>
            <a:r>
              <a:rPr lang="ru-RU" dirty="0"/>
              <a:t> Почему как поощрение, так и наказание могут подкреплять нежелательное поведение? </a:t>
            </a:r>
            <a:r>
              <a:rPr lang="ru-RU" dirty="0">
                <a:hlinkClick r:id="rId13"/>
              </a:rPr>
              <a:t>18:06</a:t>
            </a:r>
            <a:r>
              <a:rPr lang="ru-RU" dirty="0"/>
              <a:t> Ещё про отличие ОКР от поведенческих причин </a:t>
            </a:r>
            <a:r>
              <a:rPr lang="ru-RU" dirty="0">
                <a:hlinkClick r:id="rId14"/>
              </a:rPr>
              <a:t>21:32</a:t>
            </a:r>
            <a:r>
              <a:rPr lang="ru-RU" dirty="0"/>
              <a:t> Почему ребёнок сам себя ругает за плохое поведение, но продолжает делать?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61E8F8-24BB-401D-A31E-E4A59653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</p:spTree>
    <p:extLst>
      <p:ext uri="{BB962C8B-B14F-4D97-AF65-F5344CB8AC3E}">
        <p14:creationId xmlns:p14="http://schemas.microsoft.com/office/powerpoint/2010/main" val="94206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BC5B5-086B-433D-A849-1BF2CE5F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48281"/>
          </a:xfrm>
        </p:spPr>
        <p:txBody>
          <a:bodyPr>
            <a:normAutofit fontScale="90000"/>
          </a:bodyPr>
          <a:lstStyle/>
          <a:p>
            <a:r>
              <a:rPr lang="ru-RU" dirty="0"/>
              <a:t>Фильмы про </a:t>
            </a:r>
            <a:r>
              <a:rPr lang="ru-RU"/>
              <a:t>аутичных людей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804D37-549D-439A-978D-8D62C0622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84917"/>
            <a:ext cx="9905999" cy="4406284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1. «Темпл </a:t>
            </a:r>
            <a:r>
              <a:rPr lang="ru-RU" b="1" dirty="0" err="1"/>
              <a:t>Грандин</a:t>
            </a:r>
            <a:r>
              <a:rPr lang="ru-RU" b="1" dirty="0"/>
              <a:t>» (2010). Режиссер: Мик Джексон.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Фильм основан на реальных событиях и описывает историю женщины Темпл </a:t>
            </a:r>
            <a:r>
              <a:rPr lang="ru-RU" dirty="0" err="1"/>
              <a:t>Грандин</a:t>
            </a:r>
            <a:r>
              <a:rPr lang="ru-RU" dirty="0"/>
              <a:t>, которая, несмотря на аутизм, смогла адаптироваться в социуме, став признанным специалистом. В фильме показаны трудности, с которыми ей пришлось столкнуться в детстве и юности, особенности ее взаимоотношений с окружающими людьми и то, что помогало преодолевать трудности.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2. «Меня зовут </a:t>
            </a:r>
            <a:r>
              <a:rPr lang="ru-RU" b="1" dirty="0" err="1"/>
              <a:t>Кхан</a:t>
            </a:r>
            <a:r>
              <a:rPr lang="ru-RU" b="1" dirty="0"/>
              <a:t>» (2010). Режиссер: </a:t>
            </a:r>
            <a:r>
              <a:rPr lang="ru-RU" b="1" dirty="0" err="1"/>
              <a:t>Каран</a:t>
            </a:r>
            <a:r>
              <a:rPr lang="ru-RU" b="1" dirty="0"/>
              <a:t> Джохар.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Это история человека молодого из Индии по имени Ризван, страдающего синдромом </a:t>
            </a:r>
            <a:r>
              <a:rPr lang="ru-RU" dirty="0" err="1"/>
              <a:t>Аспергера</a:t>
            </a:r>
            <a:r>
              <a:rPr lang="ru-RU" dirty="0"/>
              <a:t>. Диагноз не мешает ему переехать в Америку, жениться и, столкнувшись с проблемами, которые повлекли за собой события 11 </a:t>
            </a:r>
            <a:r>
              <a:rPr lang="ru-RU" dirty="0" err="1"/>
              <a:t>сетября</a:t>
            </a:r>
            <a:r>
              <a:rPr lang="ru-RU" dirty="0"/>
              <a:t>, стараться преодолеть их, стремясь сохранить отношения с любимой женщиной.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3. «Человек дождя» (1988). Режиссер: Барри Левинсон.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Фильм о том, как меняет молодого эгоистичного Чарли знакомство с его уже взрослым братом </a:t>
            </a:r>
            <a:r>
              <a:rPr lang="ru-RU" dirty="0" err="1"/>
              <a:t>Раймондом</a:t>
            </a:r>
            <a:r>
              <a:rPr lang="ru-RU" dirty="0"/>
              <a:t> - узнав о том, что отец оставил наследство неизвестному родственнику, Чарли находит Раймонда и неожиданно обнаруживает, что деньги - это не самое главное в жизни человека.</a:t>
            </a:r>
          </a:p>
          <a:p>
            <a:pPr marL="0" indent="0">
              <a:buNone/>
            </a:pPr>
            <a:r>
              <a:rPr lang="ru-RU" dirty="0"/>
              <a:t>     4. «Антон тут рядом»</a:t>
            </a:r>
          </a:p>
          <a:p>
            <a:r>
              <a:rPr lang="ru-RU" dirty="0"/>
              <a:t>российский документальный фильм 2012 года, режиссёрский дебют киноведа </a:t>
            </a:r>
            <a:r>
              <a:rPr lang="ru-RU" dirty="0">
                <a:hlinkClick r:id="rId2" tooltip="Аркус, Любовь Юрьевна"/>
              </a:rPr>
              <a:t>Любови Аркус</a:t>
            </a:r>
            <a:r>
              <a:rPr lang="ru-RU" dirty="0"/>
              <a:t>. Впервые был представлен публике во внеконкурсной программе </a:t>
            </a:r>
            <a:r>
              <a:rPr lang="ru-RU" dirty="0">
                <a:hlinkClick r:id="rId3" tooltip="69-й Венецианский кинофестиваль"/>
              </a:rPr>
              <a:t>69-го Венецианского кинофестиваля</a:t>
            </a:r>
            <a:r>
              <a:rPr lang="ru-RU" baseline="30000" dirty="0">
                <a:hlinkClick r:id="rId4"/>
              </a:rPr>
              <a:t>[1]</a:t>
            </a:r>
            <a:r>
              <a:rPr lang="ru-RU" dirty="0"/>
              <a:t> и получил там награду итальянских интернет-критиков «Серебряная мышь» (</a:t>
            </a:r>
            <a:r>
              <a:rPr lang="ru-RU" i="1" dirty="0" err="1"/>
              <a:t>Mouse</a:t>
            </a:r>
            <a:r>
              <a:rPr lang="ru-RU" i="1" dirty="0"/>
              <a:t> </a:t>
            </a:r>
            <a:r>
              <a:rPr lang="ru-RU" i="1" dirty="0" err="1"/>
              <a:t>d’argento</a:t>
            </a:r>
            <a:r>
              <a:rPr lang="ru-RU" dirty="0"/>
              <a:t>)</a:t>
            </a:r>
            <a:r>
              <a:rPr lang="ru-RU" baseline="30000" dirty="0">
                <a:hlinkClick r:id="rId5"/>
              </a:rPr>
              <a:t>[2]</a:t>
            </a:r>
            <a:r>
              <a:rPr lang="ru-RU" dirty="0"/>
              <a:t>. Как почувствовать боль другого человека? Герой этой картины — мальчик-аутист. Он живет между облупленной квартирой на окраине большого города и больницей для умалишенных. В поле зрения камеры Антон попадает в тот момент, когда не сегодня-завтра он станет пациентом психоневрологического интерната — места, где люди с таким диагнозом, как у него, долго не живут. Автор — камера — герой. Расстояние между ними с каждой минутой сокращается, автору приходится войти в кадр и стать действующим лицом этой истории. Но это история не о том, как один человек помог другому человеку, а о том, как один человек узнал себя в другом. О том, что в каждом из нас живет Другой, которого ежедневно приходится убивать в себе, чтобы выжить.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52BB87-2361-4B97-B10E-74BBA4F7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13.04.2022</a:t>
            </a:r>
          </a:p>
        </p:txBody>
      </p:sp>
    </p:spTree>
    <p:extLst>
      <p:ext uri="{BB962C8B-B14F-4D97-AF65-F5344CB8AC3E}">
        <p14:creationId xmlns:p14="http://schemas.microsoft.com/office/powerpoint/2010/main" val="1251548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190</TotalTime>
  <Words>364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Tw Cen MT</vt:lpstr>
      <vt:lpstr>Контур</vt:lpstr>
      <vt:lpstr>РАССТРОЙСТВА АУТИСТИЧЕСКОГО СПЕКТРА: что могут сделать родители, чтобы помочь своему ребенку? </vt:lpstr>
      <vt:lpstr>Вылечить нельзя! Компенсировать можно!</vt:lpstr>
      <vt:lpstr>Статистика по выявленным детям с РАС</vt:lpstr>
      <vt:lpstr>Простые способы помощи ребенку с РАС</vt:lpstr>
      <vt:lpstr>«Не болезнь, а состояние души» </vt:lpstr>
      <vt:lpstr>Фильмы про аутичных людей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2022-04-11T07:38:12Z</dcterms:created>
  <dcterms:modified xsi:type="dcterms:W3CDTF">2022-04-11T10:48:19Z</dcterms:modified>
</cp:coreProperties>
</file>